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6" r:id="rId5"/>
    <p:sldId id="260" r:id="rId6"/>
    <p:sldId id="261" r:id="rId7"/>
    <p:sldId id="272" r:id="rId8"/>
    <p:sldId id="277" r:id="rId9"/>
    <p:sldId id="278" r:id="rId10"/>
    <p:sldId id="279" r:id="rId11"/>
    <p:sldId id="280" r:id="rId12"/>
    <p:sldId id="265" r:id="rId13"/>
    <p:sldId id="281" r:id="rId14"/>
    <p:sldId id="262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16DA210-FB5B-4158-B5E0-FEB733F419BA}"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5315" autoAdjust="0"/>
    <p:restoredTop sz="94609" autoAdjust="0"/>
  </p:normalViewPr>
  <p:slideViewPr>
    <p:cSldViewPr snapToGrid="0">
      <p:cViewPr varScale="1">
        <p:scale>
          <a:sx n="114" d="100"/>
          <a:sy n="114" d="100"/>
        </p:scale>
        <p:origin x="970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6/19/2025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480" y="1554480"/>
            <a:ext cx="9052560" cy="2377440"/>
          </a:xfrm>
        </p:spPr>
        <p:txBody>
          <a:bodyPr anchor="t">
            <a:noAutofit/>
          </a:bodyPr>
          <a:lstStyle>
            <a:lvl1pPr algn="l">
              <a:defRPr sz="5400" b="1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480" y="4242816"/>
            <a:ext cx="9052560" cy="1188720"/>
          </a:xfrm>
        </p:spPr>
        <p:txBody>
          <a:bodyPr anchor="b">
            <a:normAutofit/>
          </a:bodyPr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  <a:solidFill>
            <a:schemeClr val="tx1"/>
          </a:solidFill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923976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4663440" cy="5760720"/>
          </a:xfrm>
        </p:spPr>
        <p:txBody>
          <a:bodyPr>
            <a:normAutofit/>
          </a:bodyPr>
          <a:lstStyle>
            <a:lvl1pPr>
              <a:defRPr sz="3600" b="1" spc="1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0" y="685800"/>
            <a:ext cx="5212080" cy="2651760"/>
          </a:xfrm>
        </p:spPr>
        <p:txBody>
          <a:bodyPr/>
          <a:lstStyle>
            <a:lvl1pPr marL="0" indent="0">
              <a:buSzPct val="70000"/>
              <a:buNone/>
              <a:defRPr/>
            </a:lvl1pPr>
            <a:lvl2pPr marL="384048" indent="-384048">
              <a:buSzPct val="70000"/>
              <a:buFont typeface="Franklin Gothic Book" panose="020B0503020102020204" pitchFamily="34" charset="0"/>
              <a:buChar char="■"/>
              <a:defRPr/>
            </a:lvl2pPr>
            <a:lvl3pPr marL="914400" indent="-384048">
              <a:buSzPct val="70000"/>
              <a:buFont typeface="Franklin Gothic Book" panose="020B0503020102020204" pitchFamily="34" charset="0"/>
              <a:buChar char="–"/>
              <a:defRPr/>
            </a:lvl3pPr>
            <a:lvl4pPr marL="1371600" indent="-384048">
              <a:buSzPct val="70000"/>
              <a:buFont typeface="Franklin Gothic Book" panose="020B0503020102020204" pitchFamily="34" charset="0"/>
              <a:buChar char="■"/>
              <a:defRPr/>
            </a:lvl4pPr>
            <a:lvl5pPr marL="1828800" indent="-384048">
              <a:buSzPct val="70000"/>
              <a:buFont typeface="Franklin Gothic Book" panose="020B0503020102020204" pitchFamily="34" charset="0"/>
              <a:buChar char="–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CFB8D5A-7E59-4AEA-3F66-398413304E1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09360" y="3637722"/>
            <a:ext cx="5212080" cy="2651760"/>
          </a:xfrm>
        </p:spPr>
        <p:txBody>
          <a:bodyPr/>
          <a:lstStyle>
            <a:lvl1pPr marL="512064" indent="-512064">
              <a:buSzPct val="100000"/>
              <a:buFont typeface="+mj-lt"/>
              <a:buAutoNum type="arabicPeriod"/>
              <a:defRPr/>
            </a:lvl1pPr>
            <a:lvl2pPr marL="1170432" indent="-457200">
              <a:buSzPct val="100000"/>
              <a:buFont typeface="+mj-lt"/>
              <a:buAutoNum type="alphaLcPeriod"/>
              <a:defRPr/>
            </a:lvl2pPr>
            <a:lvl3pPr marL="1645920" indent="-384048">
              <a:buSzPct val="70000"/>
              <a:buFont typeface="+mj-lt"/>
              <a:buAutoNum type="romanLcPeriod"/>
              <a:defRPr/>
            </a:lvl3pPr>
            <a:lvl4pPr marL="2103120" indent="-384048">
              <a:buSzPct val="70000"/>
              <a:buFont typeface="+mj-lt"/>
              <a:buAutoNum type="arabicParenR"/>
              <a:defRPr/>
            </a:lvl4pPr>
            <a:lvl5pPr marL="2743200" indent="-384048">
              <a:buSzPct val="70000"/>
              <a:buFont typeface="+mj-lt"/>
              <a:buAutoNum type="alphaLcParenR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011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1164FD9-A200-1A27-7217-47AF9DF9F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4480" y="1554480"/>
            <a:ext cx="9052560" cy="2377440"/>
          </a:xfrm>
        </p:spPr>
        <p:txBody>
          <a:bodyPr anchor="b">
            <a:noAutofit/>
          </a:bodyPr>
          <a:lstStyle>
            <a:lvl1pPr algn="ctr">
              <a:defRPr sz="5400" b="1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069080"/>
            <a:ext cx="9144000" cy="1371600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40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  <a:solidFill>
            <a:schemeClr val="tx1"/>
          </a:solidFill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4297680" cy="5760720"/>
          </a:xfrm>
        </p:spPr>
        <p:txBody>
          <a:bodyPr>
            <a:normAutofit/>
          </a:bodyPr>
          <a:lstStyle>
            <a:lvl1pPr>
              <a:defRPr sz="3600" b="1" spc="1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0" y="685800"/>
            <a:ext cx="5212080" cy="5760720"/>
          </a:xfrm>
        </p:spPr>
        <p:txBody>
          <a:bodyPr/>
          <a:lstStyle>
            <a:lvl1pPr>
              <a:buSzPct val="70000"/>
              <a:defRPr/>
            </a:lvl1pPr>
            <a:lvl3pPr>
              <a:buSzPct val="70000"/>
              <a:defRPr/>
            </a:lvl3pPr>
            <a:lvl5pPr>
              <a:buSzPct val="70000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253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 0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480" y="2871216"/>
            <a:ext cx="9052560" cy="2523744"/>
          </a:xfrm>
        </p:spPr>
        <p:txBody>
          <a:bodyPr anchor="b">
            <a:noAutofit/>
          </a:bodyPr>
          <a:lstStyle>
            <a:lvl1pPr algn="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480" y="1554480"/>
            <a:ext cx="9052560" cy="1097280"/>
          </a:xfrm>
        </p:spPr>
        <p:txBody>
          <a:bodyPr>
            <a:normAutofit/>
          </a:bodyPr>
          <a:lstStyle>
            <a:lvl1pPr marL="0" indent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  <a:solidFill>
            <a:schemeClr val="tx1"/>
          </a:solidFill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589068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520" y="731520"/>
            <a:ext cx="5261776" cy="3200400"/>
          </a:xfrm>
        </p:spPr>
        <p:txBody>
          <a:bodyPr anchor="b">
            <a:normAutofit/>
          </a:bodyPr>
          <a:lstStyle>
            <a:lvl1pPr algn="l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1519" y="3956278"/>
            <a:ext cx="5261775" cy="2167128"/>
          </a:xfrm>
        </p:spPr>
        <p:txBody>
          <a:bodyPr>
            <a:normAutofit/>
          </a:bodyPr>
          <a:lstStyle>
            <a:lvl1pPr marL="0" indent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5ED42FA-5CCA-F252-5E46-7B0091BCC81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89904" y="768096"/>
            <a:ext cx="4480560" cy="44988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1" name="Freeform 6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3151511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4663440" cy="2377440"/>
          </a:xfrm>
        </p:spPr>
        <p:txBody>
          <a:bodyPr>
            <a:normAutofit/>
          </a:bodyPr>
          <a:lstStyle>
            <a:lvl1pPr>
              <a:defRPr sz="3600" b="1" spc="1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0" y="685800"/>
            <a:ext cx="5212080" cy="2377440"/>
          </a:xfrm>
        </p:spPr>
        <p:txBody>
          <a:bodyPr/>
          <a:lstStyle>
            <a:lvl1pPr>
              <a:buSzPct val="70000"/>
              <a:defRPr/>
            </a:lvl1pPr>
            <a:lvl3pPr>
              <a:buSzPct val="70000"/>
              <a:defRPr/>
            </a:lvl3pPr>
            <a:lvl5pPr>
              <a:buSzPct val="70000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895DBE8-6B89-8EA5-868B-87356D3FAF8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371600" y="3209544"/>
            <a:ext cx="10204704" cy="3227832"/>
          </a:xfrm>
        </p:spPr>
        <p:txBody>
          <a:bodyPr/>
          <a:lstStyle>
            <a:lvl1pPr>
              <a:buSzPct val="70000"/>
              <a:defRPr/>
            </a:lvl1pPr>
            <a:lvl3pPr>
              <a:buSzPct val="70000"/>
              <a:defRPr/>
            </a:lvl3pPr>
            <a:lvl5pPr>
              <a:buSzPct val="70000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730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0" y="685800"/>
            <a:ext cx="5212080" cy="2103120"/>
          </a:xfrm>
        </p:spPr>
        <p:txBody>
          <a:bodyPr anchor="b">
            <a:normAutofit/>
          </a:bodyPr>
          <a:lstStyle>
            <a:lvl1pPr>
              <a:defRPr sz="3600" b="1" spc="1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D8770C-634E-CA21-85DC-41D4395BF5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1600" y="768096"/>
            <a:ext cx="3776472" cy="53400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0" y="2999232"/>
            <a:ext cx="5212080" cy="3310128"/>
          </a:xfrm>
        </p:spPr>
        <p:txBody>
          <a:bodyPr/>
          <a:lstStyle>
            <a:lvl1pPr>
              <a:buSzPct val="70000"/>
              <a:defRPr/>
            </a:lvl1pPr>
            <a:lvl3pPr>
              <a:buSzPct val="70000"/>
              <a:defRPr/>
            </a:lvl3pPr>
            <a:lvl5pPr>
              <a:buSzPct val="70000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289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4663440" cy="5760720"/>
          </a:xfrm>
        </p:spPr>
        <p:txBody>
          <a:bodyPr>
            <a:normAutofit/>
          </a:bodyPr>
          <a:lstStyle>
            <a:lvl1pPr>
              <a:defRPr sz="3600" b="1" spc="1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9360" y="685800"/>
            <a:ext cx="5212080" cy="2651760"/>
          </a:xfrm>
        </p:spPr>
        <p:txBody>
          <a:bodyPr/>
          <a:lstStyle>
            <a:lvl1pPr marL="0" indent="0">
              <a:buSzPct val="70000"/>
              <a:buNone/>
              <a:defRPr/>
            </a:lvl1pPr>
            <a:lvl2pPr marL="384048" indent="-384048">
              <a:buSzPct val="70000"/>
              <a:buFont typeface="Franklin Gothic Book" panose="020B0503020102020204" pitchFamily="34" charset="0"/>
              <a:buChar char="■"/>
              <a:defRPr/>
            </a:lvl2pPr>
            <a:lvl3pPr marL="914400" indent="-384048">
              <a:buSzPct val="70000"/>
              <a:buFont typeface="Franklin Gothic Book" panose="020B0503020102020204" pitchFamily="34" charset="0"/>
              <a:buChar char="–"/>
              <a:defRPr/>
            </a:lvl3pPr>
            <a:lvl4pPr marL="1371600" indent="-384048">
              <a:buSzPct val="70000"/>
              <a:buFont typeface="Franklin Gothic Book" panose="020B0503020102020204" pitchFamily="34" charset="0"/>
              <a:buChar char="■"/>
              <a:defRPr/>
            </a:lvl4pPr>
            <a:lvl5pPr marL="1828800" indent="-384048">
              <a:buSzPct val="70000"/>
              <a:buFont typeface="Franklin Gothic Book" panose="020B0503020102020204" pitchFamily="34" charset="0"/>
              <a:buChar char="–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CFB8D5A-7E59-4AEA-3F66-398413304E1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09360" y="3637722"/>
            <a:ext cx="5212080" cy="2651760"/>
          </a:xfrm>
        </p:spPr>
        <p:txBody>
          <a:bodyPr/>
          <a:lstStyle>
            <a:lvl1pPr marL="0" indent="0">
              <a:buSzPct val="70000"/>
              <a:buNone/>
              <a:defRPr/>
            </a:lvl1pPr>
            <a:lvl2pPr marL="384048" indent="-384048">
              <a:buSzPct val="70000"/>
              <a:buFont typeface="Franklin Gothic Book" panose="020B0503020102020204" pitchFamily="34" charset="0"/>
              <a:buChar char="■"/>
              <a:defRPr/>
            </a:lvl2pPr>
            <a:lvl3pPr marL="914400" indent="-384048">
              <a:buSzPct val="70000"/>
              <a:buFont typeface="Franklin Gothic Book" panose="020B0503020102020204" pitchFamily="34" charset="0"/>
              <a:buChar char="–"/>
              <a:defRPr/>
            </a:lvl3pPr>
            <a:lvl4pPr marL="1371600" indent="-384048">
              <a:buSzPct val="70000"/>
              <a:buFont typeface="Franklin Gothic Book" panose="020B0503020102020204" pitchFamily="34" charset="0"/>
              <a:buChar char="■"/>
              <a:defRPr/>
            </a:lvl4pPr>
            <a:lvl5pPr marL="1828800" indent="-384048">
              <a:buSzPct val="70000"/>
              <a:buFont typeface="Franklin Gothic Book" panose="020B0503020102020204" pitchFamily="34" charset="0"/>
              <a:buChar char="–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475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10149840" cy="1645920"/>
          </a:xfrm>
        </p:spPr>
        <p:txBody>
          <a:bodyPr>
            <a:normAutofit/>
          </a:bodyPr>
          <a:lstStyle>
            <a:lvl1pPr>
              <a:defRPr sz="3600" b="1" spc="1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895DBE8-6B89-8EA5-868B-87356D3FAF8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426464" y="2743200"/>
            <a:ext cx="10149840" cy="3456432"/>
          </a:xfrm>
        </p:spPr>
        <p:txBody>
          <a:bodyPr/>
          <a:lstStyle>
            <a:lvl1pPr>
              <a:buSzPct val="70000"/>
              <a:defRPr/>
            </a:lvl1pPr>
            <a:lvl3pPr>
              <a:buSzPct val="70000"/>
              <a:defRPr/>
            </a:lvl3pPr>
            <a:lvl5pPr>
              <a:buSzPct val="70000"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273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480" y="1554480"/>
            <a:ext cx="5577840" cy="3840480"/>
          </a:xfrm>
        </p:spPr>
        <p:txBody>
          <a:bodyPr anchor="t">
            <a:noAutofit/>
          </a:bodyPr>
          <a:lstStyle>
            <a:lvl1pPr algn="l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5ED42FA-5CCA-F252-5E46-7B0091BCC81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53528" y="768096"/>
            <a:ext cx="3776472" cy="53400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Freeform 6">
            <a:extLst>
              <a:ext uri="{FF2B5EF4-FFF2-40B4-BE49-F238E27FC236}">
                <a16:creationId xmlns:a16="http://schemas.microsoft.com/office/drawing/2014/main" id="{6EBE1C39-C107-91D5-DD19-349AD1A9DEAD}"/>
              </a:ext>
            </a:extLst>
          </p:cNvPr>
          <p:cNvSpPr/>
          <p:nvPr userDrawn="1"/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4564874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6/19/2025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67" r:id="rId4"/>
    <p:sldLayoutId id="2147483671" r:id="rId5"/>
    <p:sldLayoutId id="2147483672" r:id="rId6"/>
    <p:sldLayoutId id="2147483674" r:id="rId7"/>
    <p:sldLayoutId id="2147483675" r:id="rId8"/>
    <p:sldLayoutId id="2147483676" r:id="rId9"/>
    <p:sldLayoutId id="2147483677" r:id="rId10"/>
    <p:sldLayoutId id="214748364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b="1" kern="1200" cap="all" spc="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4480" y="1554480"/>
            <a:ext cx="9052560" cy="2377440"/>
          </a:xfrm>
        </p:spPr>
        <p:txBody>
          <a:bodyPr anchor="t" anchorCtr="0">
            <a:normAutofit/>
          </a:bodyPr>
          <a:lstStyle/>
          <a:p>
            <a:r>
              <a:rPr lang="en-US" dirty="0" err="1"/>
              <a:t>Olist</a:t>
            </a:r>
            <a:r>
              <a:rPr lang="en-US" dirty="0"/>
              <a:t> E-commerce Marketing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4480" y="4242816"/>
            <a:ext cx="9052560" cy="1188720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Federico Ariton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26732E-E66F-AB46-0875-DC34AA990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58618"/>
            <a:ext cx="5212080" cy="2804622"/>
          </a:xfrm>
        </p:spPr>
        <p:txBody>
          <a:bodyPr/>
          <a:lstStyle/>
          <a:p>
            <a:r>
              <a:rPr lang="en-US" dirty="0"/>
              <a:t>Dashboard &amp; </a:t>
            </a:r>
            <a:br>
              <a:rPr lang="en-US" dirty="0"/>
            </a:br>
            <a:r>
              <a:rPr lang="en-US" dirty="0"/>
              <a:t>Tech Stack</a:t>
            </a:r>
            <a:br>
              <a:rPr lang="en-U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6A4A23-1318-21EB-76A7-2E2375AD5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526" y="1927346"/>
            <a:ext cx="5624945" cy="4027055"/>
          </a:xfrm>
        </p:spPr>
        <p:txBody>
          <a:bodyPr>
            <a:normAutofit/>
          </a:bodyPr>
          <a:lstStyle/>
          <a:p>
            <a:r>
              <a:rPr lang="en-US" b="1" dirty="0"/>
              <a:t>Dashboard (</a:t>
            </a:r>
            <a:r>
              <a:rPr lang="en-US" b="1" dirty="0" err="1"/>
              <a:t>Streamlit</a:t>
            </a:r>
            <a:r>
              <a:rPr lang="en-US" b="1" dirty="0"/>
              <a:t>)</a:t>
            </a:r>
            <a:endParaRPr lang="en-US" dirty="0"/>
          </a:p>
          <a:p>
            <a:pPr lvl="1"/>
            <a:r>
              <a:rPr lang="en-US" dirty="0"/>
              <a:t>Interactive cluster selection</a:t>
            </a:r>
          </a:p>
          <a:p>
            <a:pPr lvl="1"/>
            <a:r>
              <a:rPr lang="en-US" dirty="0"/>
              <a:t>KPIs per segment</a:t>
            </a:r>
          </a:p>
          <a:p>
            <a:pPr lvl="1"/>
            <a:r>
              <a:rPr lang="en-US" dirty="0"/>
              <a:t>CSV downloads</a:t>
            </a:r>
          </a:p>
          <a:p>
            <a:r>
              <a:rPr lang="en-US" b="1" dirty="0"/>
              <a:t>Tech Stack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Python</a:t>
            </a:r>
          </a:p>
          <a:p>
            <a:pPr lvl="1"/>
            <a:r>
              <a:rPr lang="en-US" dirty="0"/>
              <a:t>PostgreSQL (Docker)</a:t>
            </a:r>
          </a:p>
          <a:p>
            <a:pPr lvl="1"/>
            <a:r>
              <a:rPr lang="en-US" dirty="0" err="1"/>
              <a:t>Streamlit</a:t>
            </a:r>
            <a:endParaRPr lang="en-US" dirty="0"/>
          </a:p>
          <a:p>
            <a:pPr lvl="1"/>
            <a:r>
              <a:rPr lang="en-US" dirty="0" err="1"/>
              <a:t>Plotly</a:t>
            </a:r>
            <a:endParaRPr lang="en-US" dirty="0"/>
          </a:p>
          <a:p>
            <a:pPr lvl="1"/>
            <a:r>
              <a:rPr lang="en-US" dirty="0" err="1"/>
              <a:t>QuickDB</a:t>
            </a:r>
            <a:endParaRPr lang="en-US" dirty="0"/>
          </a:p>
          <a:p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3F85643-CD06-883A-737A-7B62776C5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1401" y="845595"/>
            <a:ext cx="6670649" cy="366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707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054" y="1052945"/>
            <a:ext cx="5055985" cy="5393575"/>
          </a:xfrm>
          <a:noFill/>
        </p:spPr>
        <p:txBody>
          <a:bodyPr>
            <a:noAutofit/>
          </a:bodyPr>
          <a:lstStyle/>
          <a:p>
            <a:r>
              <a:rPr lang="en-US" dirty="0"/>
              <a:t>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9527" y="411480"/>
            <a:ext cx="5951914" cy="6331065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n-US" b="1" dirty="0"/>
              <a:t>Planned Next Steps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CLV modeling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Churn prediction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CAC estimation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Sentiment analysis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Target segment identification</a:t>
            </a:r>
          </a:p>
          <a:p>
            <a:pPr>
              <a:buNone/>
            </a:pPr>
            <a:r>
              <a:rPr lang="en-US" b="1" dirty="0"/>
              <a:t>Advanced Enhancements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A/B Testing Frameworks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Revenue Forecasting (SARIMA,LSTM)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Inventory Optimization</a:t>
            </a:r>
          </a:p>
        </p:txBody>
      </p:sp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8FD43-B4C9-8C9C-1C01-65BAACF12B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6AA1EB-BC03-4C31-388A-F7A250FC50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Federico Ariton</a:t>
            </a:r>
          </a:p>
          <a:p>
            <a:r>
              <a:rPr lang="en-US" dirty="0"/>
              <a:t>+353 85 852 55 21</a:t>
            </a:r>
            <a:r>
              <a:rPr lang="en-US" noProof="0" dirty="0"/>
              <a:t>| federicoariton22@gmail.com</a:t>
            </a:r>
          </a:p>
          <a:p>
            <a:r>
              <a:rPr lang="en-US" noProof="0" dirty="0"/>
              <a:t>www.federicoariton.com</a:t>
            </a:r>
          </a:p>
        </p:txBody>
      </p:sp>
    </p:spTree>
    <p:extLst>
      <p:ext uri="{BB962C8B-B14F-4D97-AF65-F5344CB8AC3E}">
        <p14:creationId xmlns:p14="http://schemas.microsoft.com/office/powerpoint/2010/main" val="517994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641" y="548640"/>
            <a:ext cx="4297680" cy="5760720"/>
          </a:xfrm>
          <a:noFill/>
        </p:spPr>
        <p:txBody>
          <a:bodyPr>
            <a:noAutofit/>
          </a:bodyPr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0" y="685800"/>
            <a:ext cx="5212080" cy="5760720"/>
          </a:xfrm>
          <a:noFill/>
        </p:spPr>
        <p:txBody>
          <a:bodyPr/>
          <a:lstStyle/>
          <a:p>
            <a:r>
              <a:rPr lang="en-GB" dirty="0"/>
              <a:t>Simulates a real-world marketing analytics workflow</a:t>
            </a:r>
          </a:p>
          <a:p>
            <a:endParaRPr lang="en-US" dirty="0"/>
          </a:p>
          <a:p>
            <a:r>
              <a:rPr lang="en-GB" dirty="0"/>
              <a:t>Source: </a:t>
            </a:r>
            <a:r>
              <a:rPr lang="en-GB" dirty="0" err="1"/>
              <a:t>Olist</a:t>
            </a:r>
            <a:r>
              <a:rPr lang="en-GB" dirty="0"/>
              <a:t> e-commerce dataset (CSV format)</a:t>
            </a:r>
          </a:p>
          <a:p>
            <a:endParaRPr lang="en-US" dirty="0"/>
          </a:p>
          <a:p>
            <a:r>
              <a:rPr lang="en-GB" dirty="0"/>
              <a:t>Designed a relational database using </a:t>
            </a:r>
            <a:r>
              <a:rPr lang="en-GB" dirty="0" err="1"/>
              <a:t>QuickDB</a:t>
            </a:r>
            <a:r>
              <a:rPr lang="en-GB" dirty="0"/>
              <a:t> and implemented it in PostgreSQL</a:t>
            </a:r>
          </a:p>
          <a:p>
            <a:endParaRPr lang="en-US" dirty="0"/>
          </a:p>
          <a:p>
            <a:r>
              <a:rPr lang="en-GB" dirty="0"/>
              <a:t>Built a full-stack pipeline using PostgreSQL, Python, and </a:t>
            </a:r>
            <a:r>
              <a:rPr lang="en-GB" dirty="0" err="1"/>
              <a:t>Strea</a:t>
            </a:r>
            <a:endParaRPr lang="en-US" dirty="0"/>
          </a:p>
          <a:p>
            <a:endParaRPr lang="en-US" dirty="0"/>
          </a:p>
          <a:p>
            <a:r>
              <a:rPr lang="en-GB" dirty="0"/>
              <a:t>Initial focus: Product performance segmentation delivered through an interactive dashboard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6DBECF3-D3CD-CEB1-09C3-C10963FB78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Simulates a real-world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marketing analytics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workflow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55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825" y="625032"/>
            <a:ext cx="5193175" cy="1400537"/>
          </a:xfrm>
          <a:noFill/>
        </p:spPr>
        <p:txBody>
          <a:bodyPr>
            <a:noAutofit/>
          </a:bodyPr>
          <a:lstStyle/>
          <a:p>
            <a:r>
              <a:rPr lang="en-US" dirty="0"/>
              <a:t>About </a:t>
            </a:r>
            <a:r>
              <a:rPr lang="en-US" dirty="0" err="1"/>
              <a:t>Olist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825" y="2199190"/>
            <a:ext cx="10618615" cy="4247330"/>
          </a:xfrm>
          <a:noFill/>
        </p:spPr>
        <p:txBody>
          <a:bodyPr>
            <a:normAutofit/>
          </a:bodyPr>
          <a:lstStyle/>
          <a:p>
            <a:r>
              <a:rPr lang="en-GB" dirty="0"/>
              <a:t>Brazilian e-commerce platform designed for small and medium-sized retailers</a:t>
            </a:r>
          </a:p>
          <a:p>
            <a:endParaRPr lang="en-US" dirty="0"/>
          </a:p>
          <a:p>
            <a:r>
              <a:rPr lang="en-GB" dirty="0"/>
              <a:t>Connects sellers to major marketplaces like Amazon, Mercado Libre, and </a:t>
            </a:r>
            <a:r>
              <a:rPr lang="en-GB" dirty="0" err="1"/>
              <a:t>Magalu</a:t>
            </a:r>
            <a:endParaRPr lang="en-GB" dirty="0"/>
          </a:p>
          <a:p>
            <a:endParaRPr lang="en-US" dirty="0"/>
          </a:p>
          <a:p>
            <a:r>
              <a:rPr lang="en-GB" dirty="0"/>
              <a:t>Handles logistics, order </a:t>
            </a:r>
            <a:r>
              <a:rPr lang="en-GB" dirty="0" err="1"/>
              <a:t>fulfillment</a:t>
            </a:r>
            <a:r>
              <a:rPr lang="en-GB" dirty="0"/>
              <a:t>, and customer service on behalf of the sellers</a:t>
            </a:r>
          </a:p>
          <a:p>
            <a:endParaRPr lang="en-US" dirty="0"/>
          </a:p>
          <a:p>
            <a:r>
              <a:rPr lang="en-GB" dirty="0"/>
              <a:t>Acts as a bridge between local businesses and large e-commerce ecosystems</a:t>
            </a:r>
          </a:p>
          <a:p>
            <a:endParaRPr lang="en-GB" dirty="0"/>
          </a:p>
          <a:p>
            <a:r>
              <a:rPr lang="en-GB" dirty="0"/>
              <a:t>Core mission: Simplify digital commerce and expand market reach for independent sellers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22DD6-F512-26F3-A86D-DF4AF2256E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4480" y="2871216"/>
            <a:ext cx="9052560" cy="2523744"/>
          </a:xfrm>
        </p:spPr>
        <p:txBody>
          <a:bodyPr/>
          <a:lstStyle/>
          <a:p>
            <a:r>
              <a:rPr lang="en-US" dirty="0"/>
              <a:t>Database Design</a:t>
            </a:r>
          </a:p>
        </p:txBody>
      </p:sp>
    </p:spTree>
    <p:extLst>
      <p:ext uri="{BB962C8B-B14F-4D97-AF65-F5344CB8AC3E}">
        <p14:creationId xmlns:p14="http://schemas.microsoft.com/office/powerpoint/2010/main" val="2078675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9DEB12-4181-827B-4145-8ED124CFA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420624"/>
            <a:ext cx="5212080" cy="2642616"/>
          </a:xfrm>
        </p:spPr>
        <p:txBody>
          <a:bodyPr/>
          <a:lstStyle/>
          <a:p>
            <a:r>
              <a:rPr lang="en-US" dirty="0"/>
              <a:t>Database Design &amp; ERD</a:t>
            </a:r>
            <a:br>
              <a:rPr lang="en-U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D51F09-BBD9-F7D9-5CA2-84FA87DDC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782501"/>
            <a:ext cx="4547693" cy="5075499"/>
          </a:xfrm>
        </p:spPr>
        <p:txBody>
          <a:bodyPr>
            <a:normAutofit/>
          </a:bodyPr>
          <a:lstStyle/>
          <a:p>
            <a:r>
              <a:rPr lang="en-GB" dirty="0"/>
              <a:t>Transformed raw CSVs into a normalized relational database schema</a:t>
            </a:r>
          </a:p>
          <a:p>
            <a:r>
              <a:rPr lang="en-GB" dirty="0"/>
              <a:t>Using </a:t>
            </a:r>
            <a:r>
              <a:rPr lang="en-GB" dirty="0" err="1"/>
              <a:t>QuickDB</a:t>
            </a:r>
            <a:r>
              <a:rPr lang="en-GB" dirty="0"/>
              <a:t> and implemented in PostgreSQL</a:t>
            </a:r>
          </a:p>
          <a:p>
            <a:r>
              <a:rPr lang="en-GB" dirty="0"/>
              <a:t>Designed to simulate real-world e-commerce systems</a:t>
            </a:r>
          </a:p>
          <a:p>
            <a:endParaRPr lang="en-GB" dirty="0"/>
          </a:p>
          <a:p>
            <a:r>
              <a:rPr lang="en-GB" dirty="0"/>
              <a:t>Benefits:</a:t>
            </a:r>
          </a:p>
          <a:p>
            <a:pPr lvl="1"/>
            <a:r>
              <a:rPr lang="en-GB" dirty="0"/>
              <a:t>Referential integrity</a:t>
            </a:r>
          </a:p>
          <a:p>
            <a:pPr lvl="1"/>
            <a:r>
              <a:rPr lang="en-GB" dirty="0"/>
              <a:t>Efficient querying</a:t>
            </a:r>
          </a:p>
          <a:p>
            <a:pPr lvl="1"/>
            <a:r>
              <a:rPr lang="en-GB" dirty="0"/>
              <a:t>Realistic e-commerce architecture</a:t>
            </a:r>
          </a:p>
          <a:p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F136392-7419-6F20-406E-E3A8C2C27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653" y="1782501"/>
            <a:ext cx="6621221" cy="4779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52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82E055-D70A-64E0-18E8-C91ED6EE9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Extraction &amp; Processing</a:t>
            </a:r>
            <a:br>
              <a:rPr lang="en-U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7B6C2A-EB2E-5E6C-11C7-D969D9B5B11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371600" y="1810327"/>
            <a:ext cx="10204704" cy="4389305"/>
          </a:xfrm>
        </p:spPr>
        <p:txBody>
          <a:bodyPr/>
          <a:lstStyle/>
          <a:p>
            <a:r>
              <a:rPr lang="en-GB" dirty="0"/>
              <a:t>Connected to PostgreSQL using Python</a:t>
            </a:r>
          </a:p>
          <a:p>
            <a:r>
              <a:rPr lang="en-GB" dirty="0"/>
              <a:t>Queried and joined data from orders, products, sellers, and reviews</a:t>
            </a:r>
          </a:p>
          <a:p>
            <a:r>
              <a:rPr lang="en-GB" dirty="0"/>
              <a:t>Transformed the raw data into useful business indicator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Sales volume per product</a:t>
            </a:r>
          </a:p>
          <a:p>
            <a:pPr lvl="1"/>
            <a:r>
              <a:rPr lang="en-US" dirty="0"/>
              <a:t>Revenue</a:t>
            </a:r>
          </a:p>
          <a:p>
            <a:pPr lvl="1"/>
            <a:r>
              <a:rPr lang="en-US" dirty="0"/>
              <a:t>Delivery delays</a:t>
            </a:r>
          </a:p>
          <a:p>
            <a:pPr lvl="1"/>
            <a:r>
              <a:rPr lang="en-US" dirty="0"/>
              <a:t>Review scores</a:t>
            </a:r>
          </a:p>
          <a:p>
            <a:r>
              <a:rPr lang="en-GB" dirty="0"/>
              <a:t>The result: a clean and structured dataset ready for analysis and segmentation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4659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D58BD5-CAF3-96C1-054C-BF6BA83E2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03200"/>
            <a:ext cx="5212080" cy="2860040"/>
          </a:xfrm>
        </p:spPr>
        <p:txBody>
          <a:bodyPr/>
          <a:lstStyle/>
          <a:p>
            <a:r>
              <a:rPr lang="en-US" dirty="0"/>
              <a:t>Feature Engineering for Clustering</a:t>
            </a:r>
            <a:br>
              <a:rPr lang="en-U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D506E4-A2AF-DCC5-E980-65C4FB9EF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036" y="83127"/>
            <a:ext cx="4969164" cy="3851565"/>
          </a:xfrm>
        </p:spPr>
        <p:txBody>
          <a:bodyPr>
            <a:normAutofit/>
          </a:bodyPr>
          <a:lstStyle/>
          <a:p>
            <a:r>
              <a:rPr lang="en-GB" dirty="0"/>
              <a:t>Aggregated KPIs at category level:</a:t>
            </a:r>
          </a:p>
          <a:p>
            <a:pPr lvl="1"/>
            <a:r>
              <a:rPr lang="en-GB" dirty="0"/>
              <a:t>Total sales volume</a:t>
            </a:r>
          </a:p>
          <a:p>
            <a:pPr lvl="1"/>
            <a:r>
              <a:rPr lang="en-GB" dirty="0"/>
              <a:t>Total revenue</a:t>
            </a:r>
          </a:p>
          <a:p>
            <a:pPr lvl="1"/>
            <a:r>
              <a:rPr lang="en-GB" dirty="0"/>
              <a:t>Average review score</a:t>
            </a:r>
          </a:p>
          <a:p>
            <a:pPr lvl="1"/>
            <a:r>
              <a:rPr lang="en-GB" dirty="0"/>
              <a:t>Delivery delay</a:t>
            </a:r>
          </a:p>
          <a:p>
            <a:r>
              <a:rPr lang="en-GB" dirty="0"/>
              <a:t>Applied:</a:t>
            </a:r>
          </a:p>
          <a:p>
            <a:pPr lvl="1"/>
            <a:r>
              <a:rPr lang="en-GB" dirty="0"/>
              <a:t>Log transformations</a:t>
            </a:r>
          </a:p>
          <a:p>
            <a:pPr lvl="1"/>
            <a:r>
              <a:rPr lang="en-GB" dirty="0"/>
              <a:t>Outlier removal (95th percentile)</a:t>
            </a:r>
          </a:p>
          <a:p>
            <a:pPr lvl="1"/>
            <a:r>
              <a:rPr lang="en-GB" dirty="0"/>
              <a:t>Standardization (z-score)</a:t>
            </a:r>
          </a:p>
          <a:p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770D9D9-79F1-F851-4B56-D62D5A138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1332829"/>
            <a:ext cx="3550563" cy="246193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EE1EC87-D499-FD2F-0594-3DDF20F17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4026635"/>
            <a:ext cx="3759670" cy="246193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7D5A184-7756-B68C-D4B7-D91BC9B11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6150" y="3794760"/>
            <a:ext cx="3132329" cy="2693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25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BF6E08-6CD5-9340-1531-2C7FABA42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12436"/>
            <a:ext cx="4718858" cy="2281382"/>
          </a:xfrm>
        </p:spPr>
        <p:txBody>
          <a:bodyPr/>
          <a:lstStyle/>
          <a:p>
            <a:r>
              <a:rPr lang="en-US" dirty="0"/>
              <a:t>Dimensionality Reduction &amp; Clustering</a:t>
            </a:r>
            <a:br>
              <a:rPr lang="en-U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45E4F1-5A31-12C2-0F0C-4D0D325EE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0108" y="212436"/>
            <a:ext cx="5310910" cy="4313382"/>
          </a:xfrm>
        </p:spPr>
        <p:txBody>
          <a:bodyPr>
            <a:normAutofit/>
          </a:bodyPr>
          <a:lstStyle/>
          <a:p>
            <a:r>
              <a:rPr lang="en-GB" dirty="0"/>
              <a:t>Applied PCA to reduce 4 features into 2 principal components for visualization</a:t>
            </a:r>
          </a:p>
          <a:p>
            <a:r>
              <a:rPr lang="en-GB" dirty="0"/>
              <a:t>Elbow method selected optimal k = 4</a:t>
            </a:r>
          </a:p>
          <a:p>
            <a:r>
              <a:rPr lang="en-GB" dirty="0"/>
              <a:t>Interpreted and </a:t>
            </a:r>
            <a:r>
              <a:rPr lang="en-GB" dirty="0" err="1"/>
              <a:t>labeled</a:t>
            </a:r>
            <a:r>
              <a:rPr lang="en-GB" dirty="0"/>
              <a:t> the clusters based on KPI averages:</a:t>
            </a:r>
          </a:p>
          <a:p>
            <a:pPr lvl="1"/>
            <a:r>
              <a:rPr lang="en-GB" dirty="0"/>
              <a:t>Top Sellers</a:t>
            </a:r>
          </a:p>
          <a:p>
            <a:pPr lvl="1"/>
            <a:r>
              <a:rPr lang="en-GB" dirty="0"/>
              <a:t>Reliable Performers</a:t>
            </a:r>
          </a:p>
          <a:p>
            <a:pPr lvl="1"/>
            <a:r>
              <a:rPr lang="en-GB" dirty="0"/>
              <a:t>Niche </a:t>
            </a:r>
            <a:r>
              <a:rPr lang="en-GB" dirty="0" err="1"/>
              <a:t>Favorites</a:t>
            </a:r>
            <a:endParaRPr lang="en-GB" dirty="0"/>
          </a:p>
          <a:p>
            <a:pPr lvl="1"/>
            <a:r>
              <a:rPr lang="en-GB" dirty="0"/>
              <a:t>Underperformers</a:t>
            </a:r>
          </a:p>
          <a:p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5178F06-3A29-1A7A-4956-214E2C000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1905681"/>
            <a:ext cx="3760047" cy="212725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2C238D4-2F18-CF7B-91F0-46AFC9B39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4169685"/>
            <a:ext cx="3778541" cy="228138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36D27E93-D081-3A63-F9AA-7FF0CC8B7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4338" y="3873339"/>
            <a:ext cx="5269313" cy="181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245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0" y="685800"/>
            <a:ext cx="5212080" cy="1096818"/>
          </a:xfrm>
          <a:noFill/>
        </p:spPr>
        <p:txBody>
          <a:bodyPr>
            <a:noAutofit/>
          </a:bodyPr>
          <a:lstStyle/>
          <a:p>
            <a:r>
              <a:rPr lang="en-US" dirty="0"/>
              <a:t>Marketing strategies</a:t>
            </a:r>
          </a:p>
        </p:txBody>
      </p:sp>
      <p:pic>
        <p:nvPicPr>
          <p:cNvPr id="9" name="Picture Placeholder 8" descr="A person showing another person something on a computer screen">
            <a:extLst>
              <a:ext uri="{FF2B5EF4-FFF2-40B4-BE49-F238E27FC236}">
                <a16:creationId xmlns:a16="http://schemas.microsoft.com/office/drawing/2014/main" id="{C20F442D-CC50-615A-F18F-7BE2E30565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40" r="40"/>
          <a:stretch/>
        </p:blipFill>
        <p:spPr>
          <a:xfrm>
            <a:off x="1371600" y="768096"/>
            <a:ext cx="3776472" cy="5340096"/>
          </a:xfrm>
        </p:spPr>
      </p:pic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19DBC1BB-AA3A-1CF5-6FBB-0211CDC056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6478360"/>
              </p:ext>
            </p:extLst>
          </p:nvPr>
        </p:nvGraphicFramePr>
        <p:xfrm>
          <a:off x="5347853" y="2447636"/>
          <a:ext cx="6308436" cy="3962401"/>
        </p:xfrm>
        <a:graphic>
          <a:graphicData uri="http://schemas.openxmlformats.org/drawingml/2006/table">
            <a:tbl>
              <a:tblPr/>
              <a:tblGrid>
                <a:gridCol w="3154218">
                  <a:extLst>
                    <a:ext uri="{9D8B030D-6E8A-4147-A177-3AD203B41FA5}">
                      <a16:colId xmlns:a16="http://schemas.microsoft.com/office/drawing/2014/main" val="605861008"/>
                    </a:ext>
                  </a:extLst>
                </a:gridCol>
                <a:gridCol w="3154218">
                  <a:extLst>
                    <a:ext uri="{9D8B030D-6E8A-4147-A177-3AD203B41FA5}">
                      <a16:colId xmlns:a16="http://schemas.microsoft.com/office/drawing/2014/main" val="3140455970"/>
                    </a:ext>
                  </a:extLst>
                </a:gridCol>
              </a:tblGrid>
              <a:tr h="656773">
                <a:tc>
                  <a:txBody>
                    <a:bodyPr/>
                    <a:lstStyle/>
                    <a:p>
                      <a:r>
                        <a:rPr lang="en-US" sz="2400" b="1" dirty="0"/>
                        <a:t>Segment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Strategic Action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7527837"/>
                  </a:ext>
                </a:extLst>
              </a:tr>
              <a:tr h="826407">
                <a:tc>
                  <a:txBody>
                    <a:bodyPr/>
                    <a:lstStyle/>
                    <a:p>
                      <a:r>
                        <a:rPr lang="en-US" dirty="0"/>
                        <a:t>Top Sellers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Optimize logistics and inventory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5320937"/>
                  </a:ext>
                </a:extLst>
              </a:tr>
              <a:tr h="826407">
                <a:tc>
                  <a:txBody>
                    <a:bodyPr/>
                    <a:lstStyle/>
                    <a:p>
                      <a:r>
                        <a:rPr lang="en-US"/>
                        <a:t>Reliable Performers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Promote visibility and maintain quality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9087565"/>
                  </a:ext>
                </a:extLst>
              </a:tr>
              <a:tr h="826407">
                <a:tc>
                  <a:txBody>
                    <a:bodyPr/>
                    <a:lstStyle/>
                    <a:p>
                      <a:r>
                        <a:rPr lang="en-US"/>
                        <a:t>Niche Favorites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/>
                        <a:t>Target loyal users with promotions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6942303"/>
                  </a:ext>
                </a:extLst>
              </a:tr>
              <a:tr h="826407">
                <a:tc>
                  <a:txBody>
                    <a:bodyPr/>
                    <a:lstStyle/>
                    <a:p>
                      <a:r>
                        <a:rPr lang="en-US"/>
                        <a:t>Underperformers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Investigate pricing, delivery, or product issues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2004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4357615_win32_EF_v3" id="{E0D2F1F9-7AB8-4CD0-BAF5-572B3B8BE236}" vid="{36B7CD22-9CE9-4A36-A2A9-2F6B82431D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48BEDAE-AC7E-4F41-A2BD-A46A860958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Product marketing meeting deck</Template>
  <TotalTime>450</TotalTime>
  <Words>410</Words>
  <Application>Microsoft Office PowerPoint</Application>
  <PresentationFormat>Panorámica</PresentationFormat>
  <Paragraphs>97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Franklin Gothic Book</vt:lpstr>
      <vt:lpstr>Recorte</vt:lpstr>
      <vt:lpstr>Olist E-commerce Marketing Analytics</vt:lpstr>
      <vt:lpstr>Project Overview</vt:lpstr>
      <vt:lpstr>About Olist</vt:lpstr>
      <vt:lpstr>Database Design</vt:lpstr>
      <vt:lpstr>Database Design &amp; ERD </vt:lpstr>
      <vt:lpstr>Data Extraction &amp; Processing </vt:lpstr>
      <vt:lpstr>Feature Engineering for Clustering </vt:lpstr>
      <vt:lpstr>Dimensionality Reduction &amp; Clustering </vt:lpstr>
      <vt:lpstr>Marketing strategies</vt:lpstr>
      <vt:lpstr>Dashboard &amp;  Tech Stack </vt:lpstr>
      <vt:lpstr>Future Directions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federico ariton</dc:creator>
  <cp:lastModifiedBy>federico ariton</cp:lastModifiedBy>
  <cp:revision>3</cp:revision>
  <dcterms:created xsi:type="dcterms:W3CDTF">2025-06-19T13:53:39Z</dcterms:created>
  <dcterms:modified xsi:type="dcterms:W3CDTF">2025-06-19T21:23:49Z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